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91" r:id="rId4"/>
    <p:sldId id="264" r:id="rId5"/>
    <p:sldId id="267" r:id="rId6"/>
    <p:sldId id="292" r:id="rId7"/>
    <p:sldId id="293" r:id="rId8"/>
    <p:sldId id="295" r:id="rId9"/>
    <p:sldId id="294" r:id="rId10"/>
    <p:sldId id="297" r:id="rId11"/>
    <p:sldId id="270" r:id="rId12"/>
    <p:sldId id="298" r:id="rId13"/>
    <p:sldId id="299" r:id="rId14"/>
    <p:sldId id="290" r:id="rId15"/>
    <p:sldId id="301" r:id="rId16"/>
    <p:sldId id="302" r:id="rId17"/>
    <p:sldId id="303" r:id="rId18"/>
    <p:sldId id="304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재우" initials="전" lastIdx="1" clrIdx="0">
    <p:extLst>
      <p:ext uri="{19B8F6BF-5375-455C-9EA6-DF929625EA0E}">
        <p15:presenceInfo xmlns:p15="http://schemas.microsoft.com/office/powerpoint/2012/main" userId="S::jjw9551@sju.ac.kr::777bc7bd-27c8-4ebe-8356-f49ff57f0c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B57F"/>
    <a:srgbClr val="21A4F1"/>
    <a:srgbClr val="00507F"/>
    <a:srgbClr val="5FB832"/>
    <a:srgbClr val="602BAA"/>
    <a:srgbClr val="F7F3EF"/>
    <a:srgbClr val="935F35"/>
    <a:srgbClr val="184D65"/>
    <a:srgbClr val="ECD5D0"/>
    <a:srgbClr val="F6D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662" y="93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ko.wikipedia.org/wiki/%EA%B4%80%EA%B3%84%ED%98%95_%EB%8D%B0%EC%9D%B4%ED%84%B0%EB%B2%A0%EC%9D%B4%EC%8A%A4_%EA%B4%80%EB%A6%AC_%EC%8B%9C%EC%8A%A4%ED%85%9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61089"/>
            <a:ext cx="3671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MoneyHouse</a:t>
            </a:r>
            <a:endParaRPr lang="ko-KR" altLang="en-US" sz="48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7837683" y="3546642"/>
            <a:ext cx="3356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SSAFY 5</a:t>
            </a:r>
            <a:r>
              <a:rPr lang="en-US" altLang="ko-KR" sz="16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 Final Project</a:t>
            </a:r>
            <a:endParaRPr lang="en-US" altLang="ko-KR" sz="1600" baseline="30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B572D-620E-4969-B30F-1F40EDCEC428}"/>
              </a:ext>
            </a:extLst>
          </p:cNvPr>
          <p:cNvSpPr txBox="1"/>
          <p:nvPr/>
        </p:nvSpPr>
        <p:spPr>
          <a:xfrm>
            <a:off x="9308759" y="5440785"/>
            <a:ext cx="3356496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조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2800" baseline="300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ko-KR" altLang="en-US" sz="2800" baseline="30000" dirty="0">
                <a:solidFill>
                  <a:schemeClr val="tx2">
                    <a:lumMod val="75000"/>
                  </a:schemeClr>
                </a:solidFill>
              </a:rPr>
              <a:t>팀장 김지호</a:t>
            </a:r>
            <a:endParaRPr lang="en-US" altLang="ko-KR" sz="2800" baseline="30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2800" baseline="300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ko-KR" altLang="en-US" sz="2800" baseline="30000" dirty="0">
                <a:solidFill>
                  <a:schemeClr val="tx2">
                    <a:lumMod val="75000"/>
                  </a:schemeClr>
                </a:solidFill>
              </a:rPr>
              <a:t>팀원 전재우</a:t>
            </a:r>
            <a:endParaRPr lang="en-US" altLang="ko-KR" sz="2800" baseline="30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DFDCF-06A2-4E64-87EE-E264319364CF}"/>
              </a:ext>
            </a:extLst>
          </p:cNvPr>
          <p:cNvSpPr txBox="1"/>
          <p:nvPr/>
        </p:nvSpPr>
        <p:spPr>
          <a:xfrm>
            <a:off x="8520563" y="3885196"/>
            <a:ext cx="335649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aseline="30000" dirty="0">
                <a:solidFill>
                  <a:schemeClr val="tx2">
                    <a:lumMod val="75000"/>
                  </a:schemeClr>
                </a:solidFill>
              </a:rPr>
              <a:t>2021.05.20 – 2021.05.28</a:t>
            </a: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83310D-D657-41E3-9B19-A5DE5B101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394331"/>
              </p:ext>
            </p:extLst>
          </p:nvPr>
        </p:nvGraphicFramePr>
        <p:xfrm>
          <a:off x="2120900" y="1821079"/>
          <a:ext cx="9679940" cy="34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241">
                  <a:extLst>
                    <a:ext uri="{9D8B030D-6E8A-4147-A177-3AD203B41FA5}">
                      <a16:colId xmlns:a16="http://schemas.microsoft.com/office/drawing/2014/main" val="3601632680"/>
                    </a:ext>
                  </a:extLst>
                </a:gridCol>
                <a:gridCol w="2839233">
                  <a:extLst>
                    <a:ext uri="{9D8B030D-6E8A-4147-A177-3AD203B41FA5}">
                      <a16:colId xmlns:a16="http://schemas.microsoft.com/office/drawing/2014/main" val="1572637812"/>
                    </a:ext>
                  </a:extLst>
                </a:gridCol>
                <a:gridCol w="2839233">
                  <a:extLst>
                    <a:ext uri="{9D8B030D-6E8A-4147-A177-3AD203B41FA5}">
                      <a16:colId xmlns:a16="http://schemas.microsoft.com/office/drawing/2014/main" val="3732690449"/>
                    </a:ext>
                  </a:extLst>
                </a:gridCol>
                <a:gridCol w="2839233">
                  <a:extLst>
                    <a:ext uri="{9D8B030D-6E8A-4147-A177-3AD203B41FA5}">
                      <a16:colId xmlns:a16="http://schemas.microsoft.com/office/drawing/2014/main" val="1404557524"/>
                    </a:ext>
                  </a:extLst>
                </a:gridCol>
              </a:tblGrid>
              <a:tr h="690032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부동산 </a:t>
                      </a:r>
                      <a:r>
                        <a:rPr lang="ko-KR" altLang="en-US" sz="2400" dirty="0" err="1"/>
                        <a:t>플래닛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다방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MoneyHouse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258563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7261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매물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424934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 공유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84042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부동산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△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3943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3584116" cy="1040914"/>
            <a:chOff x="426720" y="84905"/>
            <a:chExt cx="3584116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시장 분석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35637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시장 분석을 통한 차별성 및 취약성 보완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66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5559016" cy="1040914"/>
            <a:chOff x="426720" y="84905"/>
            <a:chExt cx="5559016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16081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 err="1">
                  <a:solidFill>
                    <a:schemeClr val="accent1">
                      <a:lumMod val="50000"/>
                    </a:schemeClr>
                  </a:solidFill>
                </a:rPr>
                <a:t>차별점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55386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왜 많은 부동산 사이트들 중에서 우리 사이트를 골라야 하는 이유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7A66E4-988B-4DAD-9B50-32AE6E963523}"/>
              </a:ext>
            </a:extLst>
          </p:cNvPr>
          <p:cNvSpPr txBox="1"/>
          <p:nvPr/>
        </p:nvSpPr>
        <p:spPr>
          <a:xfrm>
            <a:off x="1134125" y="5315644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매물에 대한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8369780" y="5459013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지역별 커뮤니티</a:t>
            </a:r>
          </a:p>
        </p:txBody>
      </p:sp>
      <p:pic>
        <p:nvPicPr>
          <p:cNvPr id="2050" name="Picture 2" descr="코멘트 응답 메시지 - Pixabay의 무료 벡터 그래픽">
            <a:extLst>
              <a:ext uri="{FF2B5EF4-FFF2-40B4-BE49-F238E27FC236}">
                <a16:creationId xmlns:a16="http://schemas.microsoft.com/office/drawing/2014/main" id="{0779F0B2-F73A-4065-BD06-6C824BB7D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6" y="145091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0A01C3-44E8-4ECB-BE07-11E6070A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332" y="1614487"/>
            <a:ext cx="42195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8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84072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개발 환경 및 기능 설명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4,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93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3023F-2FB6-40A3-B783-360933C8C39A}"/>
              </a:ext>
            </a:extLst>
          </p:cNvPr>
          <p:cNvGrpSpPr/>
          <p:nvPr/>
        </p:nvGrpSpPr>
        <p:grpSpPr>
          <a:xfrm>
            <a:off x="426720" y="84905"/>
            <a:ext cx="4513858" cy="1040914"/>
            <a:chOff x="426720" y="84905"/>
            <a:chExt cx="4513858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44193C-9910-4A31-A12C-6379D59C57AB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개발 환경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A632D-6371-41F0-B1D6-BAC20DDF8A44}"/>
                </a:ext>
              </a:extLst>
            </p:cNvPr>
            <p:cNvSpPr txBox="1"/>
            <p:nvPr/>
          </p:nvSpPr>
          <p:spPr>
            <a:xfrm>
              <a:off x="447040" y="787265"/>
              <a:ext cx="4493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프로젝트를 만들기 위한 개발 및 프로젝트 관리 도구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9F3E8C-3BFF-477B-9BAF-1B60517892E4}"/>
              </a:ext>
            </a:extLst>
          </p:cNvPr>
          <p:cNvGrpSpPr/>
          <p:nvPr/>
        </p:nvGrpSpPr>
        <p:grpSpPr>
          <a:xfrm>
            <a:off x="4419599" y="4049936"/>
            <a:ext cx="3352800" cy="1971287"/>
            <a:chOff x="4419599" y="4125756"/>
            <a:chExt cx="3352800" cy="19712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050EB-8814-4F6C-9F97-A9BCDFF99B2C}"/>
                </a:ext>
              </a:extLst>
            </p:cNvPr>
            <p:cNvSpPr txBox="1"/>
            <p:nvPr/>
          </p:nvSpPr>
          <p:spPr>
            <a:xfrm>
              <a:off x="5344832" y="4125756"/>
              <a:ext cx="1502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02BAA"/>
                  </a:solidFill>
                </a:rPr>
                <a:t>Bootstrap</a:t>
              </a:r>
              <a:endParaRPr lang="ko-KR" altLang="en-US" sz="2400" dirty="0">
                <a:solidFill>
                  <a:srgbClr val="602BAA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B2BE7-DA70-4914-8E6B-AEA90D076FC1}"/>
                </a:ext>
              </a:extLst>
            </p:cNvPr>
            <p:cNvSpPr txBox="1"/>
            <p:nvPr/>
          </p:nvSpPr>
          <p:spPr>
            <a:xfrm>
              <a:off x="4419599" y="4712048"/>
              <a:ext cx="33528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Bootstrap</a:t>
              </a:r>
              <a:r>
                <a:rPr lang="ko-KR" altLang="en-US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은 </a:t>
              </a:r>
              <a:r>
                <a:rPr lang="en-US" altLang="ko-KR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CSS, HTML </a:t>
              </a:r>
              <a:r>
                <a:rPr lang="ko-KR" altLang="en-US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및 </a:t>
              </a:r>
              <a:r>
                <a:rPr lang="en-US" altLang="ko-KR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JS</a:t>
              </a:r>
              <a:r>
                <a:rPr lang="ko-KR" altLang="en-US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를 사용하여 반응 형 웹 사이트 및 모바일 우선 프로젝트를 개발하기위한 오픈 소스 및 무료 프레임 워크입니다</a:t>
              </a:r>
              <a:r>
                <a:rPr lang="en-US" altLang="ko-KR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. </a:t>
              </a:r>
              <a:r>
                <a:rPr lang="ko-KR" altLang="en-US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부트 </a:t>
              </a:r>
              <a:r>
                <a:rPr lang="ko-KR" altLang="en-US" sz="1400" b="0" i="0" dirty="0" err="1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스트랩은</a:t>
              </a:r>
              <a:r>
                <a:rPr lang="ko-KR" altLang="en-US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 더 빠르고 간단한 웹 사이트를 디자인하는 데 널리 사용됩니다</a:t>
              </a:r>
              <a:r>
                <a:rPr lang="en-US" altLang="ko-KR" sz="1400" b="0" i="0" dirty="0">
                  <a:solidFill>
                    <a:srgbClr val="797979"/>
                  </a:solidFill>
                  <a:effectLst/>
                  <a:latin typeface="Open Sans" panose="020B0604020202020204" pitchFamily="34" charset="0"/>
                </a:rPr>
                <a:t>.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4B300D-5D3D-47D5-B1CD-4990142C9011}"/>
              </a:ext>
            </a:extLst>
          </p:cNvPr>
          <p:cNvGrpSpPr/>
          <p:nvPr/>
        </p:nvGrpSpPr>
        <p:grpSpPr>
          <a:xfrm>
            <a:off x="8496300" y="4097733"/>
            <a:ext cx="3352800" cy="2438579"/>
            <a:chOff x="8496300" y="4150413"/>
            <a:chExt cx="3352800" cy="24385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C59C9-D254-43D9-801B-26C670A5AE2E}"/>
                </a:ext>
              </a:extLst>
            </p:cNvPr>
            <p:cNvSpPr txBox="1"/>
            <p:nvPr/>
          </p:nvSpPr>
          <p:spPr>
            <a:xfrm>
              <a:off x="8820599" y="4150413"/>
              <a:ext cx="27042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i="0" dirty="0">
                  <a:solidFill>
                    <a:srgbClr val="5FB832"/>
                  </a:solidFill>
                  <a:effectLst/>
                  <a:latin typeface="Arial" panose="020B0604020202020204" pitchFamily="34" charset="0"/>
                </a:rPr>
                <a:t>Spring Tool Suite</a:t>
              </a:r>
              <a:endParaRPr lang="ko-KR" altLang="en-US" sz="2400" dirty="0">
                <a:solidFill>
                  <a:srgbClr val="5FB832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E4FA5C-1333-4DC9-8063-1BA8114E0DD7}"/>
                </a:ext>
              </a:extLst>
            </p:cNvPr>
            <p:cNvSpPr txBox="1"/>
            <p:nvPr/>
          </p:nvSpPr>
          <p:spPr>
            <a:xfrm>
              <a:off x="8496300" y="4773110"/>
              <a:ext cx="3352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스프링 프레임워크는 자바 플랫폼을 위한 오픈 소스 애플리케이션 프레임워크로서 간단히 스프링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(Spring)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이라고도 한다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동적인 웹 사이트를 개발하기 위한 여러 가지 서비스를 제공하고 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대한민국 공공기관의 웹 서비스 개발 시 사용을 권장하고 있는 전자정부 표준 프레임워크의 기반 기술로서 쓰이고 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EA0B2B-81FC-462F-8FF5-A366DF4F2633}"/>
              </a:ext>
            </a:extLst>
          </p:cNvPr>
          <p:cNvGrpSpPr/>
          <p:nvPr/>
        </p:nvGrpSpPr>
        <p:grpSpPr>
          <a:xfrm>
            <a:off x="342900" y="4051453"/>
            <a:ext cx="3352800" cy="1576804"/>
            <a:chOff x="342900" y="4150413"/>
            <a:chExt cx="3352800" cy="15768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7CD9FD-ABEB-4969-9EB4-D808199C2485}"/>
                </a:ext>
              </a:extLst>
            </p:cNvPr>
            <p:cNvSpPr txBox="1"/>
            <p:nvPr/>
          </p:nvSpPr>
          <p:spPr>
            <a:xfrm>
              <a:off x="762384" y="4150413"/>
              <a:ext cx="25138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200" b="1" i="0" dirty="0">
                  <a:solidFill>
                    <a:srgbClr val="FF6600"/>
                  </a:solidFill>
                  <a:effectLst/>
                  <a:latin typeface="Poppins"/>
                </a:rPr>
                <a:t>monday.com</a:t>
              </a:r>
              <a:endParaRPr lang="en-US" altLang="ko-KR" sz="3200" b="1" i="0" dirty="0">
                <a:solidFill>
                  <a:srgbClr val="222222"/>
                </a:solidFill>
                <a:effectLst/>
                <a:latin typeface="Poppin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E8480-96FD-44A4-940D-998B20229659}"/>
                </a:ext>
              </a:extLst>
            </p:cNvPr>
            <p:cNvSpPr txBox="1"/>
            <p:nvPr/>
          </p:nvSpPr>
          <p:spPr>
            <a:xfrm>
              <a:off x="342900" y="4773110"/>
              <a:ext cx="3352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전체 프로젝트의 타임라인 관리와 전체 일정과 작업량을 한번에 볼 수 있어서 효율적인 업무배분과 즉각적인 업데이트 확인 가능한 프로젝트 관리 툴</a:t>
              </a:r>
            </a:p>
          </p:txBody>
        </p:sp>
      </p:grpSp>
      <p:pic>
        <p:nvPicPr>
          <p:cNvPr id="19" name="Picture 2" descr="monday.com 로고">
            <a:extLst>
              <a:ext uri="{FF2B5EF4-FFF2-40B4-BE49-F238E27FC236}">
                <a16:creationId xmlns:a16="http://schemas.microsoft.com/office/drawing/2014/main" id="{10E09993-9BFE-4545-A1B3-814C387F7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4" y="2510586"/>
            <a:ext cx="2625671" cy="5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ootStrap 로고">
            <a:extLst>
              <a:ext uri="{FF2B5EF4-FFF2-40B4-BE49-F238E27FC236}">
                <a16:creationId xmlns:a16="http://schemas.microsoft.com/office/drawing/2014/main" id="{306F8176-3DC5-4B62-8D4D-D32476187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67" y="2336543"/>
            <a:ext cx="27813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FC32126-F38D-4A68-A092-E20D77AE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598" y="2336543"/>
            <a:ext cx="2731847" cy="6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4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4513858" cy="1040914"/>
            <a:chOff x="426720" y="84905"/>
            <a:chExt cx="4513858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개발 환경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4493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프로젝트를 만들기 위한 개발 및 프로젝트 관리 도구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D6C828-2E34-46E7-A78D-36705B49EA03}"/>
              </a:ext>
            </a:extLst>
          </p:cNvPr>
          <p:cNvGrpSpPr/>
          <p:nvPr/>
        </p:nvGrpSpPr>
        <p:grpSpPr>
          <a:xfrm>
            <a:off x="381724" y="3726355"/>
            <a:ext cx="3352800" cy="1361361"/>
            <a:chOff x="342900" y="4150413"/>
            <a:chExt cx="3352800" cy="13613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80227D-5C31-4F15-BEF1-D2FD6AD8B34B}"/>
                </a:ext>
              </a:extLst>
            </p:cNvPr>
            <p:cNvSpPr txBox="1"/>
            <p:nvPr/>
          </p:nvSpPr>
          <p:spPr>
            <a:xfrm>
              <a:off x="762384" y="4150413"/>
              <a:ext cx="25138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200" b="1" dirty="0">
                  <a:solidFill>
                    <a:srgbClr val="FF6600"/>
                  </a:solidFill>
                  <a:latin typeface="Poppins"/>
                </a:rPr>
                <a:t>    </a:t>
              </a:r>
              <a:r>
                <a:rPr lang="en-US" altLang="ko-KR" sz="3200" b="1" dirty="0">
                  <a:solidFill>
                    <a:srgbClr val="00507F"/>
                  </a:solidFill>
                  <a:latin typeface="Poppins"/>
                </a:rPr>
                <a:t>MySQL</a:t>
              </a:r>
              <a:endParaRPr lang="en-US" altLang="ko-KR" sz="3200" b="1" i="0" dirty="0">
                <a:solidFill>
                  <a:srgbClr val="00507F"/>
                </a:solidFill>
                <a:effectLst/>
                <a:latin typeface="Poppin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5A8569-C334-4C93-985F-E64CB0A8D75A}"/>
                </a:ext>
              </a:extLst>
            </p:cNvPr>
            <p:cNvSpPr txBox="1"/>
            <p:nvPr/>
          </p:nvSpPr>
          <p:spPr>
            <a:xfrm>
              <a:off x="342900" y="477311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0" lang="ko-KR" altLang="ko-KR" sz="1400" b="1" i="0" strike="noStrike" cap="none" normalizeH="0" baseline="0" dirty="0" err="1">
                  <a:ln>
                    <a:noFill/>
                  </a:ln>
                  <a:solidFill>
                    <a:srgbClr val="2021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MySQL</a:t>
              </a:r>
              <a:r>
                <a:rPr kumimoji="0" lang="ko-KR" altLang="ko-KR" sz="1400" b="0" i="0" strike="noStrike" cap="none" normalizeH="0" baseline="0" dirty="0" err="1">
                  <a:ln>
                    <a:noFill/>
                  </a:ln>
                  <a:solidFill>
                    <a:srgbClr val="2021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은</a:t>
              </a:r>
              <a:r>
                <a:rPr kumimoji="0" lang="ko-KR" altLang="ko-KR" sz="1400" b="0" i="0" strike="noStrike" cap="none" normalizeH="0" baseline="0" dirty="0">
                  <a:ln>
                    <a:noFill/>
                  </a:ln>
                  <a:solidFill>
                    <a:srgbClr val="2021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세계에서 가장 많이 쓰이는 오픈 소스의 </a:t>
              </a:r>
              <a:r>
                <a:rPr kumimoji="0" lang="ko-KR" altLang="ko-KR" sz="1400" b="0" i="0" strike="noStrike" cap="none" normalizeH="0" baseline="0" dirty="0">
                  <a:ln>
                    <a:noFill/>
                  </a:ln>
                  <a:solidFill>
                    <a:srgbClr val="0645AD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2"/>
                </a:rPr>
                <a:t>관계형 데이터베이스 관리 시스템</a:t>
              </a:r>
              <a:r>
                <a:rPr kumimoji="0" lang="ko-KR" altLang="ko-KR" sz="1400" b="0" i="0" strike="noStrike" cap="none" normalizeH="0" baseline="0" dirty="0">
                  <a:ln>
                    <a:noFill/>
                  </a:ln>
                  <a:solidFill>
                    <a:srgbClr val="2021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(RDBMS)이다.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667688-5207-48D2-A573-0373765E96A7}"/>
              </a:ext>
            </a:extLst>
          </p:cNvPr>
          <p:cNvGrpSpPr/>
          <p:nvPr/>
        </p:nvGrpSpPr>
        <p:grpSpPr>
          <a:xfrm>
            <a:off x="3957300" y="3728287"/>
            <a:ext cx="3482788" cy="2007692"/>
            <a:chOff x="342900" y="4150413"/>
            <a:chExt cx="3482788" cy="20076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66ED2-8405-4776-B78E-3CFAE42777D0}"/>
                </a:ext>
              </a:extLst>
            </p:cNvPr>
            <p:cNvSpPr txBox="1"/>
            <p:nvPr/>
          </p:nvSpPr>
          <p:spPr>
            <a:xfrm>
              <a:off x="472888" y="4150413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3200" b="1" i="0" dirty="0">
                  <a:solidFill>
                    <a:srgbClr val="21A4F1"/>
                  </a:solidFill>
                  <a:effectLst/>
                  <a:latin typeface="Poppins"/>
                </a:rPr>
                <a:t>Visual Studio 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8380F7-A9B8-4E5B-A703-9B1A3552FD73}"/>
                </a:ext>
              </a:extLst>
            </p:cNvPr>
            <p:cNvSpPr txBox="1"/>
            <p:nvPr/>
          </p:nvSpPr>
          <p:spPr>
            <a:xfrm>
              <a:off x="342900" y="4773110"/>
              <a:ext cx="33528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비주얼 스튜디오 코드는 마이크로소프트가 마이크로소프트 윈도우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, macOS,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리눅스용으로 개발한 소스 코드 편집기이다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디버깅 지원과 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Git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제어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구문 강조 기능 등이 포함되어 있으며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사용자가 편집기의 테마와 단축키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설정 등을 수정할 수 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3076" name="Picture 4" descr="MySQL 이모저모">
            <a:extLst>
              <a:ext uri="{FF2B5EF4-FFF2-40B4-BE49-F238E27FC236}">
                <a16:creationId xmlns:a16="http://schemas.microsoft.com/office/drawing/2014/main" id="{F8BAED96-DD2F-4063-9D74-4D4CB986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4" y="198328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ubuntu에서 vscode 한영키로 변환이 되지 않을 때">
            <a:extLst>
              <a:ext uri="{FF2B5EF4-FFF2-40B4-BE49-F238E27FC236}">
                <a16:creationId xmlns:a16="http://schemas.microsoft.com/office/drawing/2014/main" id="{B8F3FF0F-432F-498B-B093-122C598D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00" y="2003290"/>
            <a:ext cx="33051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62822C-9665-4FE9-9856-AC42FF0722AF}"/>
              </a:ext>
            </a:extLst>
          </p:cNvPr>
          <p:cNvGrpSpPr/>
          <p:nvPr/>
        </p:nvGrpSpPr>
        <p:grpSpPr>
          <a:xfrm>
            <a:off x="7885642" y="3728287"/>
            <a:ext cx="3482788" cy="2438579"/>
            <a:chOff x="342900" y="4150413"/>
            <a:chExt cx="3482788" cy="24385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8ED354-EF34-4144-B130-B47FAF38C904}"/>
                </a:ext>
              </a:extLst>
            </p:cNvPr>
            <p:cNvSpPr txBox="1"/>
            <p:nvPr/>
          </p:nvSpPr>
          <p:spPr>
            <a:xfrm>
              <a:off x="472888" y="4150413"/>
              <a:ext cx="335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i="0" dirty="0">
                  <a:solidFill>
                    <a:srgbClr val="41B57F"/>
                  </a:solidFill>
                  <a:effectLst/>
                  <a:latin typeface="Poppins"/>
                </a:rPr>
                <a:t>Vue.js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D5803B-7F23-4B41-9121-D36031A86F58}"/>
                </a:ext>
              </a:extLst>
            </p:cNvPr>
            <p:cNvSpPr txBox="1"/>
            <p:nvPr/>
          </p:nvSpPr>
          <p:spPr>
            <a:xfrm>
              <a:off x="342900" y="4773110"/>
              <a:ext cx="3352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Vue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는 사용자 인터페이스를 만들기 위한 </a:t>
              </a:r>
              <a:r>
                <a:rPr lang="ko-KR" altLang="en-US" sz="1400" dirty="0" err="1">
                  <a:solidFill>
                    <a:schemeClr val="tx2">
                      <a:lumMod val="75000"/>
                    </a:schemeClr>
                  </a:solidFill>
                </a:rPr>
                <a:t>프로그레시브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 프레임워크 입니다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핵심 라이브러리는 뷰 레이어만 초점을 맞추어 다른 라이브러리나 기존 프로젝트와의 통합이 매우 쉽습니다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그리고 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Vue</a:t>
              </a:r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</a:rPr>
                <a:t>는 현대적 도구 및 지원하는 라이브러리와 함께 사용한다면 정교한 단일 페이지 응용프로그램을 완벽하게 지원할 수 있습니다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3085" name="Picture 13" descr="vue.js] 웹팩 빌드 방식 없이 .vue(싱글파일컴포넌트) 파일을 사용해야 한다면">
            <a:extLst>
              <a:ext uri="{FF2B5EF4-FFF2-40B4-BE49-F238E27FC236}">
                <a16:creationId xmlns:a16="http://schemas.microsoft.com/office/drawing/2014/main" id="{2AA5B4CE-4014-4E10-A08D-D66B61745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42" y="2003289"/>
            <a:ext cx="33051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E92F32-9C57-435B-AEA7-E32E6AE71618}"/>
              </a:ext>
            </a:extLst>
          </p:cNvPr>
          <p:cNvGrpSpPr/>
          <p:nvPr/>
        </p:nvGrpSpPr>
        <p:grpSpPr>
          <a:xfrm>
            <a:off x="344556" y="145774"/>
            <a:ext cx="5464958" cy="980045"/>
            <a:chOff x="344556" y="145774"/>
            <a:chExt cx="5464958" cy="9800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81BDB-4AD6-46DE-97A7-D3160D905035}"/>
                </a:ext>
              </a:extLst>
            </p:cNvPr>
            <p:cNvSpPr txBox="1"/>
            <p:nvPr/>
          </p:nvSpPr>
          <p:spPr>
            <a:xfrm>
              <a:off x="344556" y="145774"/>
              <a:ext cx="54649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기능 설명</a:t>
              </a:r>
              <a:r>
                <a:rPr lang="en-US" altLang="ko-KR" sz="4400" spc="-3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핵심 알고리즘</a:t>
              </a:r>
              <a:r>
                <a:rPr lang="en-US" altLang="ko-KR" sz="4400" spc="-3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3A0B8E-6167-49D1-B600-E25E733124AB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2D58C97-46D9-4EEB-958D-1551186DB601}"/>
              </a:ext>
            </a:extLst>
          </p:cNvPr>
          <p:cNvSpPr txBox="1"/>
          <p:nvPr/>
        </p:nvSpPr>
        <p:spPr>
          <a:xfrm>
            <a:off x="344556" y="1233068"/>
            <a:ext cx="1125562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JWT(JSON Web Token) </a:t>
            </a:r>
          </a:p>
          <a:p>
            <a:pPr marL="285750" indent="-285750" algn="just">
              <a:buFontTx/>
              <a:buChar char="-"/>
            </a:pPr>
            <a:endParaRPr lang="en-US" altLang="ko-KR" b="0" i="0" dirty="0">
              <a:solidFill>
                <a:srgbClr val="333333"/>
              </a:solidFill>
              <a:effectLst/>
              <a:latin typeface="Menlo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암호화 알고리즘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enlo"/>
              </a:rPr>
              <a:t>hmacShaKeyFor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을 적용하여 사용자 로그인 토큰을 생성하고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Client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의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enlo"/>
              </a:rPr>
              <a:t>LocalStorage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에 생성된 토큰을 저장한다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로그인이 필요한 서비스를 이용하기 전 해당 토큰의 유효성을 판단하여 부적절한 요청을 막는다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b="0" i="0" dirty="0">
              <a:solidFill>
                <a:srgbClr val="333333"/>
              </a:solidFill>
              <a:effectLst/>
              <a:latin typeface="Menlo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이 기술을 적용하게 된 계기는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Vue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에서 세션을 관리하더라도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Menlo"/>
              </a:rPr>
              <a:t>새로고침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 등에 의해 세션이 초기화되는 현상이 발견되었다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따라서 사용자가 원활한 서비스를 사용하기 위해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Cookie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등을 생각했으나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보편적으로 사용되는 방식으로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JWT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기술이 있다는 것을 알고 적용했다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Menlo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 JPA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등과 관련된 토이 프로젝트는 많이 존재하나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Menlo"/>
              </a:rPr>
              <a:t>MyBatis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로 적용하는 것이 다소 까다로웠다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. JWT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의 기본적인 기능만 사용하려고 했으며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실제로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JWT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관련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Class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는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3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개로 해결할 수 있었다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</a:p>
          <a:p>
            <a:pPr marL="285750" indent="-285750" algn="just"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Menlo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0. Maven Dependency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에서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JWT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관련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library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를 등록하고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1. Client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로부터 로그인 요청을 받으면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2.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로그인한 유저의 마지막 로그인 시간을 현재시간으로 갱신하고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3.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암호화된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Token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을 생성하여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Client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로 반환한다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4.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이후 요청에 대해서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token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의 유효성을 판별하며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5.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요청마다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token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의 유효시간을 갱신하여 반환한다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</a:p>
          <a:p>
            <a:pPr marL="3028950" lvl="6" indent="-285750" algn="ctr"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[Flow] Client ------ login ------&gt; Server </a:t>
            </a:r>
          </a:p>
          <a:p>
            <a:pPr lvl="8" algn="ctr"/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&lt;----- token ------- </a:t>
            </a:r>
          </a:p>
          <a:p>
            <a:pPr lvl="8" algn="ctr"/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----req + token ---&gt;</a:t>
            </a:r>
          </a:p>
          <a:p>
            <a:pPr lvl="5" algn="ctr"/>
            <a:r>
              <a:rPr lang="en-US" altLang="ko-KR" dirty="0">
                <a:solidFill>
                  <a:srgbClr val="333333"/>
                </a:solidFill>
                <a:latin typeface="Menlo"/>
              </a:rPr>
              <a:t>	      	 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&lt;--- res + token ----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E0D16-24E6-40B6-BEC4-3CDA7C5DCFB4}"/>
              </a:ext>
            </a:extLst>
          </p:cNvPr>
          <p:cNvSpPr txBox="1"/>
          <p:nvPr/>
        </p:nvSpPr>
        <p:spPr>
          <a:xfrm>
            <a:off x="1290328" y="81407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accent1">
                    <a:lumMod val="50000"/>
                  </a:schemeClr>
                </a:solidFill>
              </a:rPr>
              <a:t>로그인 구현 방법</a:t>
            </a:r>
          </a:p>
        </p:txBody>
      </p:sp>
    </p:spTree>
    <p:extLst>
      <p:ext uri="{BB962C8B-B14F-4D97-AF65-F5344CB8AC3E}">
        <p14:creationId xmlns:p14="http://schemas.microsoft.com/office/powerpoint/2010/main" val="178686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개발 결과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5,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메인페이지</a:t>
            </a:r>
            <a:endParaRPr lang="en-US" altLang="ko-KR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1FCD1041-DC7D-4367-8FCE-C82DB9F0E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765"/>
          <a:stretch/>
        </p:blipFill>
        <p:spPr>
          <a:xfrm>
            <a:off x="5705948" y="643467"/>
            <a:ext cx="55043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3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회원 가입</a:t>
            </a:r>
            <a:endParaRPr lang="en-US" altLang="ko-KR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CA402-519B-4D9E-993D-26344D641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93" y="643467"/>
            <a:ext cx="433150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회원 정보</a:t>
            </a:r>
            <a:endParaRPr lang="en-US" altLang="ko-KR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1115BD-6A88-4CBD-95DE-0C2CC9F6D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62" y="643467"/>
            <a:ext cx="45125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20827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목차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270261"/>
            <a:ext cx="6087136" cy="1008797"/>
            <a:chOff x="1088192" y="2346461"/>
            <a:chExt cx="6087136" cy="10087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9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8AFAC9-601E-4B84-9BAF-BC5769E5F5A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2F7CD5-7DFE-4C49-978B-5E7D6411A371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개발 배경 및 목표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9B81C-BAB9-45A4-BCD1-F304EC90797C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757379"/>
            <a:ext cx="6087136" cy="1008797"/>
            <a:chOff x="1088192" y="2346461"/>
            <a:chExt cx="6087136" cy="10087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D8FD34-C0DD-49E9-ACEA-14211F6488B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B29A44-90C9-4416-B007-9489C267FACB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추진 계획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97C7D0-8ADE-4CF6-AB19-D5D66BF2AC29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244497"/>
            <a:ext cx="6087136" cy="1008797"/>
            <a:chOff x="1088192" y="2346461"/>
            <a:chExt cx="6087136" cy="10087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25F3E5D-4D57-443F-A4C7-811FB9793BB1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FA8F4-77B2-451D-A87E-F44472F7E797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시장분석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1CDD7-8835-4B76-B377-E790F155242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매물 검색</a:t>
            </a:r>
            <a:endParaRPr lang="en-US" altLang="ko-KR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아파트 명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CDCB72-FE06-49FD-B52D-C57952E55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62" y="643467"/>
            <a:ext cx="45125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매물 검색</a:t>
            </a:r>
            <a:endParaRPr lang="en-US" altLang="ko-KR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주소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E3B306-5FA9-4B90-B040-09AFDF7DF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6" y="652624"/>
            <a:ext cx="6274296" cy="55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게시판</a:t>
            </a:r>
            <a:endParaRPr lang="en-US" altLang="ko-KR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CDB62F-3902-4536-9A06-A72A36CE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6" y="809482"/>
            <a:ext cx="6274296" cy="52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상세 보기</a:t>
            </a:r>
            <a:endParaRPr lang="en-US" altLang="ko-KR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댓글</a:t>
            </a: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구현</a:t>
            </a: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B6515-B93B-4FA3-9734-C36100D5B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6" y="434340"/>
            <a:ext cx="6274296" cy="58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2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개발 후기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6,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7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CCBB4A-877B-41DA-8D46-22629A0BFA09}"/>
              </a:ext>
            </a:extLst>
          </p:cNvPr>
          <p:cNvSpPr/>
          <p:nvPr/>
        </p:nvSpPr>
        <p:spPr>
          <a:xfrm>
            <a:off x="269240" y="1504541"/>
            <a:ext cx="2679700" cy="3444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개발 후기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1287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팀장 </a:t>
              </a:r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김지호</a:t>
              </a:r>
              <a:endParaRPr lang="en-US" altLang="ko-KR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DCC8B4-B9F9-4336-8142-F587508999D6}"/>
              </a:ext>
            </a:extLst>
          </p:cNvPr>
          <p:cNvGrpSpPr/>
          <p:nvPr/>
        </p:nvGrpSpPr>
        <p:grpSpPr>
          <a:xfrm>
            <a:off x="3266438" y="1462788"/>
            <a:ext cx="6471921" cy="4161325"/>
            <a:chOff x="340037" y="2108773"/>
            <a:chExt cx="5980383" cy="19360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731A9B-0CFE-4E3B-AFCC-DDDEC8C68844}"/>
                </a:ext>
              </a:extLst>
            </p:cNvPr>
            <p:cNvSpPr txBox="1"/>
            <p:nvPr/>
          </p:nvSpPr>
          <p:spPr>
            <a:xfrm>
              <a:off x="340037" y="2512656"/>
              <a:ext cx="5980383" cy="153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0" i="0" dirty="0">
                  <a:solidFill>
                    <a:srgbClr val="333333"/>
                  </a:solidFill>
                  <a:effectLst/>
                  <a:latin typeface="Menlo"/>
                </a:rPr>
                <a:t>저는 여태 우물 안 개구리였습니다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. </a:t>
              </a:r>
            </a:p>
            <a:p>
              <a:endParaRPr lang="en-US" altLang="ko-KR" sz="1600" b="0" i="0" dirty="0">
                <a:solidFill>
                  <a:srgbClr val="333333"/>
                </a:solidFill>
                <a:effectLst/>
                <a:latin typeface="Menlo"/>
              </a:endParaRPr>
            </a:p>
            <a:p>
              <a:r>
                <a:rPr lang="ko-KR" altLang="en-US" sz="1600" b="0" i="0" dirty="0">
                  <a:solidFill>
                    <a:srgbClr val="333333"/>
                  </a:solidFill>
                  <a:effectLst/>
                  <a:latin typeface="Menlo"/>
                </a:rPr>
                <a:t>이제 우물 밖으로 빠져나간 건지는 모르겠습니다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.</a:t>
              </a:r>
            </a:p>
            <a:p>
              <a:endParaRPr lang="en-US" altLang="ko-KR" sz="1600" b="0" i="0" dirty="0">
                <a:solidFill>
                  <a:srgbClr val="333333"/>
                </a:solidFill>
                <a:effectLst/>
                <a:latin typeface="Menlo"/>
              </a:endParaRPr>
            </a:p>
            <a:p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 Java, C, SQL, HTML, </a:t>
              </a:r>
              <a:r>
                <a:rPr lang="en-US" altLang="ko-KR" sz="1600" b="0" i="0" dirty="0" err="1">
                  <a:solidFill>
                    <a:srgbClr val="333333"/>
                  </a:solidFill>
                  <a:effectLst/>
                  <a:latin typeface="Menlo"/>
                </a:rPr>
                <a:t>Javascript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 </a:t>
              </a:r>
              <a:r>
                <a:rPr lang="ko-KR" altLang="en-US" sz="1600" b="0" i="0" dirty="0">
                  <a:solidFill>
                    <a:srgbClr val="333333"/>
                  </a:solidFill>
                  <a:effectLst/>
                  <a:latin typeface="Menlo"/>
                </a:rPr>
                <a:t>등 기본적인 것만 다루다가 이렇게까지 </a:t>
              </a:r>
              <a:endParaRPr lang="en-US" altLang="ko-KR" sz="1600" b="0" i="0" dirty="0">
                <a:solidFill>
                  <a:srgbClr val="333333"/>
                </a:solidFill>
                <a:effectLst/>
                <a:latin typeface="Menlo"/>
              </a:endParaRPr>
            </a:p>
            <a:p>
              <a:endParaRPr lang="en-US" altLang="ko-KR" sz="1600" b="0" i="0" dirty="0">
                <a:solidFill>
                  <a:srgbClr val="333333"/>
                </a:solidFill>
                <a:effectLst/>
                <a:latin typeface="Menlo"/>
              </a:endParaRPr>
            </a:p>
            <a:p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Framework</a:t>
              </a:r>
              <a:r>
                <a:rPr lang="ko-KR" altLang="en-US" sz="1600" b="0" i="0" dirty="0">
                  <a:solidFill>
                    <a:srgbClr val="333333"/>
                  </a:solidFill>
                  <a:effectLst/>
                  <a:latin typeface="Menlo"/>
                </a:rPr>
                <a:t>를 다루게 될 줄은 몰랐습니다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.</a:t>
              </a:r>
            </a:p>
            <a:p>
              <a:endParaRPr lang="en-US" altLang="ko-KR" sz="1600" b="0" i="0" dirty="0">
                <a:solidFill>
                  <a:srgbClr val="333333"/>
                </a:solidFill>
                <a:effectLst/>
                <a:latin typeface="Menlo"/>
              </a:endParaRPr>
            </a:p>
            <a:p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 </a:t>
              </a:r>
              <a:r>
                <a:rPr lang="ko-KR" altLang="en-US" sz="1600" b="0" i="0" dirty="0">
                  <a:solidFill>
                    <a:srgbClr val="333333"/>
                  </a:solidFill>
                  <a:effectLst/>
                  <a:latin typeface="Menlo"/>
                </a:rPr>
                <a:t>이제 우물 밖을 내다 볼 수는 있습니다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. </a:t>
              </a:r>
            </a:p>
            <a:p>
              <a:endParaRPr lang="en-US" altLang="ko-KR" sz="1600" b="0" i="0" dirty="0">
                <a:solidFill>
                  <a:srgbClr val="333333"/>
                </a:solidFill>
                <a:effectLst/>
                <a:latin typeface="Menlo"/>
              </a:endParaRPr>
            </a:p>
            <a:p>
              <a:r>
                <a:rPr lang="ko-KR" altLang="en-US" sz="1600" b="0" i="0" dirty="0">
                  <a:solidFill>
                    <a:srgbClr val="333333"/>
                  </a:solidFill>
                  <a:effectLst/>
                  <a:latin typeface="Menlo"/>
                </a:rPr>
                <a:t>아쉬운 점이 너무 너무 너무 많지만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, </a:t>
              </a:r>
              <a:r>
                <a:rPr lang="ko-KR" altLang="en-US" sz="1600" b="0" i="0" dirty="0">
                  <a:solidFill>
                    <a:srgbClr val="333333"/>
                  </a:solidFill>
                  <a:effectLst/>
                  <a:latin typeface="Menlo"/>
                </a:rPr>
                <a:t>끝까지 최선을 다했습니다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. </a:t>
              </a:r>
            </a:p>
            <a:p>
              <a:endParaRPr lang="en-US" altLang="ko-KR" sz="1600" b="0" i="0" dirty="0">
                <a:solidFill>
                  <a:srgbClr val="333333"/>
                </a:solidFill>
                <a:effectLst/>
                <a:latin typeface="Menlo"/>
              </a:endParaRPr>
            </a:p>
            <a:p>
              <a:r>
                <a:rPr lang="ko-KR" altLang="en-US" sz="1600" b="0" i="0" dirty="0">
                  <a:solidFill>
                    <a:srgbClr val="333333"/>
                  </a:solidFill>
                  <a:effectLst/>
                  <a:latin typeface="Menlo"/>
                </a:rPr>
                <a:t>즐거운 일주일이었습니다</a:t>
              </a:r>
              <a:r>
                <a:rPr lang="en-US" altLang="ko-KR" sz="1600" b="0" i="0" dirty="0">
                  <a:solidFill>
                    <a:srgbClr val="333333"/>
                  </a:solidFill>
                  <a:effectLst/>
                  <a:latin typeface="Menlo"/>
                </a:rPr>
                <a:t>.</a:t>
              </a:r>
              <a:endParaRPr lang="en-US" altLang="ko-KR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1EF59-1B9E-4F8F-BBE5-5BC31122C6AB}"/>
                </a:ext>
              </a:extLst>
            </p:cNvPr>
            <p:cNvSpPr txBox="1"/>
            <p:nvPr/>
          </p:nvSpPr>
          <p:spPr>
            <a:xfrm>
              <a:off x="340037" y="2108773"/>
              <a:ext cx="4044034" cy="272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2">
                      <a:lumMod val="75000"/>
                    </a:schemeClr>
                  </a:solidFill>
                </a:rPr>
                <a:t>새벽감성에 젖은 개구리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4005D9D-54D0-40E3-85E4-8E090A33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4" y="1576731"/>
            <a:ext cx="2442495" cy="32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5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CCBB4A-877B-41DA-8D46-22629A0BFA09}"/>
              </a:ext>
            </a:extLst>
          </p:cNvPr>
          <p:cNvSpPr/>
          <p:nvPr/>
        </p:nvSpPr>
        <p:spPr>
          <a:xfrm>
            <a:off x="269240" y="1504541"/>
            <a:ext cx="2679700" cy="3444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개발 후기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1287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팀원 </a:t>
              </a:r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: </a:t>
              </a:r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전재우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DCC8B4-B9F9-4336-8142-F587508999D6}"/>
              </a:ext>
            </a:extLst>
          </p:cNvPr>
          <p:cNvGrpSpPr/>
          <p:nvPr/>
        </p:nvGrpSpPr>
        <p:grpSpPr>
          <a:xfrm>
            <a:off x="3175000" y="1272494"/>
            <a:ext cx="8948420" cy="4881423"/>
            <a:chOff x="459740" y="1993900"/>
            <a:chExt cx="5191760" cy="48814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731A9B-0CFE-4E3B-AFCC-DDDEC8C68844}"/>
                </a:ext>
              </a:extLst>
            </p:cNvPr>
            <p:cNvSpPr txBox="1"/>
            <p:nvPr/>
          </p:nvSpPr>
          <p:spPr>
            <a:xfrm>
              <a:off x="459740" y="2720339"/>
              <a:ext cx="5191760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#</a:t>
              </a:r>
              <a:r>
                <a:rPr lang="ko-KR" altLang="en-US" sz="1200" dirty="0"/>
                <a:t>관통 나의 약점을 관통</a:t>
              </a:r>
            </a:p>
            <a:p>
              <a:endParaRPr lang="ko-KR" altLang="en-US" sz="1200" dirty="0"/>
            </a:p>
            <a:p>
              <a:r>
                <a:rPr lang="ko-KR" altLang="en-US" sz="1200" dirty="0"/>
                <a:t>관통 프로젝트를 통해서 두 가지를 깨달을 수 있었다</a:t>
              </a:r>
              <a:r>
                <a:rPr lang="en-US" altLang="ko-KR" sz="1200" dirty="0"/>
                <a:t>.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첫 번째는 내 기획 능력 부족입니다</a:t>
              </a:r>
              <a:r>
                <a:rPr lang="en-US" altLang="ko-KR" sz="1200" dirty="0"/>
                <a:t>..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아이템을 선정하고 시작하면서 크게 조사하지 않고 큰 아이디어만 잡고 무작정 시작했다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제대로 기획되지 않고 진행된 프로젝트였기 때문에 개발을 마친 후에 되돌아보았을 때 정말 평범한 프로젝트밖에 남지 않았습니다</a:t>
              </a:r>
              <a:r>
                <a:rPr lang="en-US" altLang="ko-KR" sz="1200" dirty="0"/>
                <a:t>.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앞으로는 어떤 프로젝트를 진행할 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기획한 목표나 방향을 명확히 </a:t>
              </a:r>
              <a:r>
                <a:rPr lang="ko-KR" altLang="en-US" sz="1200" dirty="0" err="1"/>
                <a:t>해야겠습니다</a:t>
              </a:r>
              <a:r>
                <a:rPr lang="en-US" altLang="ko-KR" sz="1200" dirty="0"/>
                <a:t>..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두 번째로 개발 능력 부족입니다</a:t>
              </a:r>
              <a:r>
                <a:rPr lang="en-US" altLang="ko-KR" sz="1200" dirty="0"/>
                <a:t>.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프로젝트를 진행하면서 걸림돌은 시간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아이디어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체력이라고 생각할 수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이번 프로젝트를 진행하면서 가장 큰 걸림돌은 개발 능력이었다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프로젝트의 전체 구조를 이해하고 있지만 생각한 대로 구현하기란 쉽지 않았다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그러다 보니 한가지 기능을 구현하기 위해서 </a:t>
              </a:r>
              <a:r>
                <a:rPr lang="en-US" altLang="ko-KR" sz="1200" dirty="0"/>
                <a:t>3~4</a:t>
              </a:r>
              <a:r>
                <a:rPr lang="ko-KR" altLang="en-US" sz="1200" dirty="0"/>
                <a:t>가지 이상의 예시를 검색해야 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또 기능에 대한 이해가 부족한 상태에서 코드를 작성하게 되었고 그 결과 많은 부분에서 중복이 발생하였고 그 중복을 해결하지 못한 체 다른 기능을 구현하게 되었습니다</a:t>
              </a:r>
              <a:r>
                <a:rPr lang="en-US" altLang="ko-KR" sz="1200" dirty="0"/>
                <a:t>.</a:t>
              </a:r>
            </a:p>
            <a:p>
              <a:endParaRPr lang="en-US" altLang="ko-KR" sz="1200" dirty="0"/>
            </a:p>
            <a:p>
              <a:r>
                <a:rPr lang="ko-KR" altLang="en-US" sz="1200" dirty="0"/>
                <a:t>방학 기간을 통해 파이널 프로젝트를 </a:t>
              </a:r>
              <a:r>
                <a:rPr lang="ko-KR" altLang="en-US" sz="1200" dirty="0" err="1"/>
                <a:t>리팩토링을</a:t>
              </a:r>
              <a:r>
                <a:rPr lang="ko-KR" altLang="en-US" sz="1200" dirty="0"/>
                <a:t> 진행하여 구현했던 다양한 기능들을 내 것으로 만들겠습니다</a:t>
              </a:r>
              <a:r>
                <a:rPr lang="en-US" altLang="ko-KR" sz="1200" dirty="0"/>
                <a:t>.</a:t>
              </a:r>
            </a:p>
            <a:p>
              <a:endParaRPr lang="en-US" altLang="ko-KR" sz="1200" dirty="0"/>
            </a:p>
            <a:p>
              <a:r>
                <a:rPr lang="en-US" altLang="ko-KR" sz="1200" dirty="0"/>
                <a:t>1</a:t>
              </a:r>
              <a:r>
                <a:rPr lang="ko-KR" altLang="en-US" sz="1200" dirty="0"/>
                <a:t>학기의 마지막을 알리는 관통 프로젝트를 무사히 마무리할 수 있게 되어서 감사합니다</a:t>
              </a:r>
              <a:r>
                <a:rPr lang="en-US" altLang="ko-KR" sz="1200" dirty="0"/>
                <a:t>.</a:t>
              </a:r>
            </a:p>
            <a:p>
              <a:endParaRPr lang="en-US" altLang="ko-KR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1EF59-1B9E-4F8F-BBE5-5BC31122C6AB}"/>
                </a:ext>
              </a:extLst>
            </p:cNvPr>
            <p:cNvSpPr txBox="1"/>
            <p:nvPr/>
          </p:nvSpPr>
          <p:spPr>
            <a:xfrm>
              <a:off x="459740" y="1993900"/>
              <a:ext cx="3887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tx2">
                      <a:lumMod val="75000"/>
                    </a:schemeClr>
                  </a:solidFill>
                </a:rPr>
                <a:t>관통 나의 약점을 관통</a:t>
              </a:r>
            </a:p>
          </p:txBody>
        </p:sp>
      </p:grpSp>
      <p:pic>
        <p:nvPicPr>
          <p:cNvPr id="6" name="그림 5" descr="사람, 정장, 의류, 남자이(가) 표시된 사진&#10;&#10;자동 생성된 설명">
            <a:extLst>
              <a:ext uri="{FF2B5EF4-FFF2-40B4-BE49-F238E27FC236}">
                <a16:creationId xmlns:a16="http://schemas.microsoft.com/office/drawing/2014/main" id="{C163E8C7-6927-474C-88B7-21DFAEBA9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49493"/>
            <a:ext cx="2301240" cy="30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4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20827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목차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270261"/>
            <a:ext cx="6087136" cy="1008797"/>
            <a:chOff x="1088192" y="2346461"/>
            <a:chExt cx="6087136" cy="10087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8AFAC9-601E-4B84-9BAF-BC5769E5F5A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2F7CD5-7DFE-4C49-978B-5E7D6411A371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개발 환경 및 기능 설명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9B81C-BAB9-45A4-BCD1-F304EC90797C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757379"/>
            <a:ext cx="6087136" cy="1008797"/>
            <a:chOff x="1088192" y="2346461"/>
            <a:chExt cx="6087136" cy="10087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5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D8FD34-C0DD-49E9-ACEA-14211F6488B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B29A44-90C9-4416-B007-9489C267FACB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개발 결과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97C7D0-8ADE-4CF6-AB19-D5D66BF2AC29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244497"/>
            <a:ext cx="6087136" cy="1008797"/>
            <a:chOff x="1088192" y="2346461"/>
            <a:chExt cx="6087136" cy="10087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6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25F3E5D-4D57-443F-A4C7-811FB9793BB1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FA8F4-77B2-451D-A87E-F44472F7E797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개발 후기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1CDD7-8835-4B76-B377-E790F155242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935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개발 배경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1,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915E78-71E8-44C6-9B1C-6435E73B27A8}"/>
              </a:ext>
            </a:extLst>
          </p:cNvPr>
          <p:cNvSpPr txBox="1"/>
          <p:nvPr/>
        </p:nvSpPr>
        <p:spPr>
          <a:xfrm>
            <a:off x="7398330" y="3868411"/>
            <a:ext cx="24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 커뮤니티의 시작</a:t>
            </a: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142176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618441" y="907150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 커뮤니티의 시작</a:t>
            </a: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225287" y="1605102"/>
            <a:ext cx="613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 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대구 수성구 아파트값 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41% 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폭등</a:t>
            </a: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15417-F76C-452A-9554-533FB8E7AA87}"/>
              </a:ext>
            </a:extLst>
          </p:cNvPr>
          <p:cNvSpPr txBox="1"/>
          <p:nvPr/>
        </p:nvSpPr>
        <p:spPr>
          <a:xfrm>
            <a:off x="225287" y="2324140"/>
            <a:ext cx="3163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000" b="1" i="0" dirty="0">
                <a:solidFill>
                  <a:srgbClr val="231F20"/>
                </a:solidFill>
                <a:effectLst/>
                <a:latin typeface="Apple SD Gothic Neo"/>
              </a:rPr>
              <a:t>4</a:t>
            </a:r>
            <a:r>
              <a:rPr lang="ko-KR" altLang="en-US" sz="2000" b="1" i="0" dirty="0">
                <a:solidFill>
                  <a:srgbClr val="231F20"/>
                </a:solidFill>
                <a:effectLst/>
                <a:latin typeface="Apple SD Gothic Neo"/>
              </a:rPr>
              <a:t>년간 서울 아파트값 </a:t>
            </a:r>
            <a:r>
              <a:rPr lang="en-US" altLang="ko-KR" sz="2000" b="1" i="0" dirty="0">
                <a:solidFill>
                  <a:srgbClr val="231F20"/>
                </a:solidFill>
                <a:effectLst/>
                <a:latin typeface="Apple SD Gothic Neo"/>
              </a:rPr>
              <a:t>84%↑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3BFA4E-C352-46DF-A08A-731CBAB5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094" y="1527632"/>
            <a:ext cx="3942607" cy="484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791F4B-C8C5-4561-A1AE-44AB581A0947}"/>
              </a:ext>
            </a:extLst>
          </p:cNvPr>
          <p:cNvSpPr txBox="1"/>
          <p:nvPr/>
        </p:nvSpPr>
        <p:spPr>
          <a:xfrm>
            <a:off x="-217928" y="6052445"/>
            <a:ext cx="701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개월 만에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16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억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7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천 오른 서울 아파트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로또 다름없네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BACF57-94E7-4D4F-9195-4407371E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22" y="1527632"/>
            <a:ext cx="2962563" cy="42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추진 계획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2,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915E78-71E8-44C6-9B1C-6435E73B27A8}"/>
              </a:ext>
            </a:extLst>
          </p:cNvPr>
          <p:cNvSpPr txBox="1"/>
          <p:nvPr/>
        </p:nvSpPr>
        <p:spPr>
          <a:xfrm>
            <a:off x="7398330" y="3868411"/>
            <a:ext cx="24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 커뮤니티의 시작</a:t>
            </a: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59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B41E7B-79F1-465B-A18A-519E8B9D498D}"/>
              </a:ext>
            </a:extLst>
          </p:cNvPr>
          <p:cNvSpPr/>
          <p:nvPr/>
        </p:nvSpPr>
        <p:spPr>
          <a:xfrm>
            <a:off x="508000" y="1828800"/>
            <a:ext cx="2044700" cy="4127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A5B2B4-46FD-4728-AE2E-5D8AAA884D63}"/>
              </a:ext>
            </a:extLst>
          </p:cNvPr>
          <p:cNvSpPr/>
          <p:nvPr/>
        </p:nvSpPr>
        <p:spPr>
          <a:xfrm>
            <a:off x="3551767" y="1828800"/>
            <a:ext cx="2044700" cy="4127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248120-3940-4177-98C9-EB9E4425E5AD}"/>
              </a:ext>
            </a:extLst>
          </p:cNvPr>
          <p:cNvSpPr/>
          <p:nvPr/>
        </p:nvSpPr>
        <p:spPr>
          <a:xfrm>
            <a:off x="6595534" y="1828800"/>
            <a:ext cx="2044700" cy="4127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61121-2E33-4E0A-803B-AF9FFC1245A4}"/>
              </a:ext>
            </a:extLst>
          </p:cNvPr>
          <p:cNvSpPr/>
          <p:nvPr/>
        </p:nvSpPr>
        <p:spPr>
          <a:xfrm>
            <a:off x="9633159" y="1828800"/>
            <a:ext cx="2044700" cy="4127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추진 계획</a:t>
              </a:r>
              <a:endParaRPr lang="ko-KR" altLang="en-US" sz="4400" spc="-3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C38056B9-3690-40D1-9C22-A90C54E3884A}"/>
              </a:ext>
            </a:extLst>
          </p:cNvPr>
          <p:cNvSpPr/>
          <p:nvPr/>
        </p:nvSpPr>
        <p:spPr>
          <a:xfrm>
            <a:off x="2887133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FB746D01-D327-49E3-B71B-DAA35AB1DCCE}"/>
              </a:ext>
            </a:extLst>
          </p:cNvPr>
          <p:cNvSpPr/>
          <p:nvPr/>
        </p:nvSpPr>
        <p:spPr>
          <a:xfrm>
            <a:off x="5930900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17AE4C7-110B-4CAE-9E89-F1B97EA07818}"/>
              </a:ext>
            </a:extLst>
          </p:cNvPr>
          <p:cNvSpPr/>
          <p:nvPr/>
        </p:nvSpPr>
        <p:spPr>
          <a:xfrm>
            <a:off x="8974667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268E9-C2FF-47E7-B331-DE7CE256CC30}"/>
              </a:ext>
            </a:extLst>
          </p:cNvPr>
          <p:cNvSpPr txBox="1"/>
          <p:nvPr/>
        </p:nvSpPr>
        <p:spPr>
          <a:xfrm>
            <a:off x="506674" y="3628247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VUE</a:t>
            </a:r>
            <a:r>
              <a:rPr lang="ko-KR" altLang="en-US" dirty="0">
                <a:solidFill>
                  <a:schemeClr val="bg1"/>
                </a:solidFill>
              </a:rPr>
              <a:t>로 프론트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A4CB78-392B-418D-8E38-F35CBB33A2B1}"/>
              </a:ext>
            </a:extLst>
          </p:cNvPr>
          <p:cNvSpPr txBox="1"/>
          <p:nvPr/>
        </p:nvSpPr>
        <p:spPr>
          <a:xfrm>
            <a:off x="3719558" y="3628247"/>
            <a:ext cx="1709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</a:rPr>
              <a:t>SpringBoot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백앤드</a:t>
            </a:r>
            <a:r>
              <a:rPr lang="ko-KR" altLang="en-US" sz="2400" dirty="0">
                <a:solidFill>
                  <a:schemeClr val="bg1"/>
                </a:solidFill>
              </a:rPr>
              <a:t> 구성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52489-F6B7-4C26-93DD-D170119D394B}"/>
              </a:ext>
            </a:extLst>
          </p:cNvPr>
          <p:cNvSpPr txBox="1"/>
          <p:nvPr/>
        </p:nvSpPr>
        <p:spPr>
          <a:xfrm>
            <a:off x="6589402" y="3628247"/>
            <a:ext cx="2056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기본 기능 구현</a:t>
            </a:r>
            <a:r>
              <a:rPr lang="en-US" altLang="ko-KR" sz="2400" dirty="0">
                <a:solidFill>
                  <a:schemeClr val="bg1"/>
                </a:solidFill>
              </a:rPr>
              <a:t>	</a:t>
            </a:r>
          </a:p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06B1D7-C655-4CF5-BF73-271C46560624}"/>
              </a:ext>
            </a:extLst>
          </p:cNvPr>
          <p:cNvSpPr txBox="1"/>
          <p:nvPr/>
        </p:nvSpPr>
        <p:spPr>
          <a:xfrm>
            <a:off x="9639300" y="3522372"/>
            <a:ext cx="2056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추가 기능 구현</a:t>
            </a:r>
            <a:r>
              <a:rPr lang="en-US" altLang="ko-KR" sz="2400" dirty="0">
                <a:solidFill>
                  <a:schemeClr val="bg1"/>
                </a:solidFill>
              </a:rPr>
              <a:t>	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게시판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77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D16D24-C56D-4B88-8346-8FDFCC1F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34133"/>
            <a:ext cx="10905066" cy="3189732"/>
          </a:xfrm>
          <a:prstGeom prst="rect">
            <a:avLst/>
          </a:prstGeom>
          <a:ln>
            <a:noFill/>
          </a:ln>
        </p:spPr>
      </p:pic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2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시장 분석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3,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915E78-71E8-44C6-9B1C-6435E73B27A8}"/>
              </a:ext>
            </a:extLst>
          </p:cNvPr>
          <p:cNvSpPr txBox="1"/>
          <p:nvPr/>
        </p:nvSpPr>
        <p:spPr>
          <a:xfrm>
            <a:off x="7398330" y="3868411"/>
            <a:ext cx="24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경쟁사 분석</a:t>
            </a: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07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923</Words>
  <Application>Microsoft Office PowerPoint</Application>
  <PresentationFormat>와이드스크린</PresentationFormat>
  <Paragraphs>163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Apple SD Gothic Neo</vt:lpstr>
      <vt:lpstr>Menlo</vt:lpstr>
      <vt:lpstr>Poppins</vt:lpstr>
      <vt:lpstr>나눔스퀘어 Bold</vt:lpstr>
      <vt:lpstr>나눔스퀘어 ExtraBold</vt:lpstr>
      <vt:lpstr>맑은 고딕</vt:lpstr>
      <vt:lpstr>맑은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전재우</cp:lastModifiedBy>
  <cp:revision>64</cp:revision>
  <dcterms:created xsi:type="dcterms:W3CDTF">2020-01-12T09:08:58Z</dcterms:created>
  <dcterms:modified xsi:type="dcterms:W3CDTF">2021-05-27T20:22:48Z</dcterms:modified>
</cp:coreProperties>
</file>